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75" r:id="rId4"/>
    <p:sldId id="284" r:id="rId5"/>
    <p:sldId id="276" r:id="rId6"/>
    <p:sldId id="263" r:id="rId7"/>
    <p:sldId id="277" r:id="rId8"/>
    <p:sldId id="261" r:id="rId9"/>
    <p:sldId id="270" r:id="rId10"/>
    <p:sldId id="259" r:id="rId11"/>
    <p:sldId id="264" r:id="rId12"/>
    <p:sldId id="260" r:id="rId13"/>
    <p:sldId id="272" r:id="rId14"/>
    <p:sldId id="271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>
        <p:scale>
          <a:sx n="140" d="100"/>
          <a:sy n="140" d="100"/>
        </p:scale>
        <p:origin x="-40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tiff>
</file>

<file path=ppt/media/image11.tiff>
</file>

<file path=ppt/media/image12.png>
</file>

<file path=ppt/media/image13.png>
</file>

<file path=ppt/media/image2.png>
</file>

<file path=ppt/media/image3.jpg>
</file>

<file path=ppt/media/image4.png>
</file>

<file path=ppt/media/image5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224E2-7D14-7B4B-B1F3-04A8B3F4D232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9A49B-0025-2943-B218-F3CB39FF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Times New Roman" charset="0"/>
                <a:ea typeface="ＭＳ Ｐゴシック" charset="0"/>
                <a:cs typeface="ＭＳ Ｐゴシック" charset="0"/>
              </a:rPr>
              <a:t>Talk about who I am in preparation for knowing who they are</a:t>
            </a:r>
          </a:p>
        </p:txBody>
      </p:sp>
    </p:spTree>
    <p:extLst>
      <p:ext uri="{BB962C8B-B14F-4D97-AF65-F5344CB8AC3E}">
        <p14:creationId xmlns:p14="http://schemas.microsoft.com/office/powerpoint/2010/main" val="3088098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249B1-5414-6942-A377-05E468DFC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B8F26-E22A-0743-8DF5-8EDC9C3A0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E5B71-A5E5-9D43-A451-2C932B7A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9CFC8-95E1-B743-B631-9D0C6BE9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4D069-DD17-3E42-A6A4-BC89E023E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2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4D50-21D6-744E-A58F-5FE01B12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F6FFF-2D49-1945-9DDE-D06213137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A35F6-B31D-034C-B983-93AD2B4C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E119-9CC7-7848-B378-13DFFAD20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F920B-E72A-3743-9E0F-AC72A464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54C060-6F85-AE4D-9535-CA3F75F6A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8FDF-AD5F-E344-8853-8BDD83F1F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68AE2-D74D-2643-A938-DFCA3674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32ACA-4079-8146-AA79-F0B3F00A6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98BE1-5FA4-8441-990F-881BAF78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E0F0-E12A-7443-8933-F0EE5135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3B05-30D8-814C-B8ED-72C03B522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EB557-C443-8144-93F7-5DE2377C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C0BD-B5AE-0245-AA39-3E9AFDF6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855E3-01BD-E743-A7AD-8C28F1B6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0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2B34-8632-274E-8E45-DF0F0FD9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36FCB-215B-7A4D-AD48-3AD6A0C30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42910-6C1F-084E-B73C-EB166821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380B8-FA2D-F84E-95EC-AE5A3550D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7048A-CDD7-5541-ADBC-E71CFA4E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3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6411-FC39-CE46-87D1-5051A42F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E8F07-A4B0-2446-A75B-74827E8F58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81150-2289-8746-B672-6CA4E1514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6CBEE-CAB1-DF4E-AF28-E7C1435E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E7A41-E15A-9E45-85C0-F1931277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72122-BEE7-FA43-959B-D1936300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D3E-A92A-634B-B2E0-6579A401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0210-EB8C-504F-8E8D-6E739F136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0A74B-89C7-A04F-8266-33DF02FB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E6DFFB-625B-4D4B-8035-3634D5A3CC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2827AC-F56F-9146-9AFC-D3EFA36F7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BAB622-644C-784C-85AF-B3BC42D0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D590D-E9C4-5049-A2E0-EBC981C3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FCFD0-25A5-9C44-BB7F-452C6168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4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07B4-4F67-6642-91A5-174F5020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5ECE-04EA-F940-917D-0B2220E8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64E97F-79AA-AD4D-A2C8-A64E8C4B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C3BA8-3B91-D547-A65F-D8DB7D4F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6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317ED-AB18-B442-8954-D752F66A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59EC8-749D-3C44-91A4-EE3A73AD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01968-3DEF-7041-8B96-2B242648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8DCE-453F-C34F-9D4F-8D2ED73F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6770-C414-4843-825F-FF6D65ECB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BDD-48B3-FA45-8E1A-1EEFA9D5B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0BE70-DA0B-BF4E-8976-057C514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57D5E-4B33-9649-890F-364BE7C2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3BD84-C8B0-B346-B3C5-57BC9401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4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E21A-D331-A746-80E1-0A36DC92F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4479A-D655-5D4A-8D9A-A3ADCC245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BCE72-15F8-B44C-9780-953CDB986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B4834-0AAB-414B-BDE0-F71C3CFA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1EEA-45F7-2C4B-A07D-DC0ED126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3D54B-08FA-1345-96CC-4B9B0F28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1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79A34-6022-8849-A4B0-FE7F12B8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7DC4C-E305-1040-B0EB-06EBC0BDE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B01B-89CA-6F4D-AD7E-71FFC1756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3ADB8-CF42-7A47-8F8F-609599C2F6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A647-EC77-D040-86D6-B66C35C00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D59C7-F835-5747-A892-9A6C2A7D2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5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2.cs.duke.edu/courses/compsci190/fall18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ukecs.github.io/textbook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jupyterhub.cs.duke.edu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ukecs.github.io/textbook/" TargetMode="External"/><Relationship Id="rId2" Type="http://schemas.openxmlformats.org/officeDocument/2006/relationships/hyperlink" Target="https://dukecs.github.io/textbook/chapters/01/what-is-data-scienc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FoDS-f18-0827-0" TargetMode="External"/><Relationship Id="rId3" Type="http://schemas.openxmlformats.org/officeDocument/2006/relationships/image" Target="../media/image1.jp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ly/FoDS-f18-0827-1" TargetMode="Externa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nami.com/2016/01/22/data-scientists-the-myth-and-the-reality/" TargetMode="External"/><Relationship Id="rId2" Type="http://schemas.openxmlformats.org/officeDocument/2006/relationships/hyperlink" Target="http://www.forbes.com/sites/louiscolumbus/2018/01/29/data-scientist-is-the-best-job-in-america-according-glassdoors-2018-ranking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atanyasweeney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  <a:latin typeface="Lucida Calligraphy" panose="03010101010101010101" pitchFamily="66" charset="77"/>
              </a:rPr>
              <a:t>Welcome</a:t>
            </a:r>
            <a:r>
              <a:rPr lang="en-US" dirty="0"/>
              <a:t> to</a:t>
            </a:r>
            <a:br>
              <a:rPr lang="en-US" dirty="0"/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CompSci 190:</a:t>
            </a:r>
            <a:b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Foundations of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80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Jeff Forbes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August 27, 2018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r>
              <a:rPr lang="en-US" sz="5200" b="1" dirty="0">
                <a:solidFill>
                  <a:schemeClr val="accent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Sit in the first five rows!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79971" y="6356349"/>
            <a:ext cx="2743200" cy="365125"/>
          </a:xfrm>
        </p:spPr>
        <p:txBody>
          <a:bodyPr/>
          <a:lstStyle/>
          <a:p>
            <a:fld id="{CCE1C50A-A548-314E-A0B9-6004DAD6FBA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356349"/>
            <a:ext cx="2133600" cy="365125"/>
          </a:xfrm>
        </p:spPr>
        <p:txBody>
          <a:bodyPr/>
          <a:lstStyle/>
          <a:p>
            <a:r>
              <a:rPr lang="en-US" dirty="0"/>
              <a:t>8/27/18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8200" y="6356351"/>
            <a:ext cx="2895600" cy="365125"/>
          </a:xfrm>
        </p:spPr>
        <p:txBody>
          <a:bodyPr/>
          <a:lstStyle/>
          <a:p>
            <a:r>
              <a:rPr lang="en-US" dirty="0" err="1"/>
              <a:t>FoDS</a:t>
            </a:r>
            <a:r>
              <a:rPr lang="en-US" dirty="0"/>
              <a:t>, Introduction</a:t>
            </a:r>
          </a:p>
        </p:txBody>
      </p:sp>
    </p:spTree>
    <p:extLst>
      <p:ext uri="{BB962C8B-B14F-4D97-AF65-F5344CB8AC3E}">
        <p14:creationId xmlns:p14="http://schemas.microsoft.com/office/powerpoint/2010/main" val="777573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38D48-D2A9-B848-B519-0B062901C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Foundations of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EC506-AB31-1B48-97D9-6BBAC9F5A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spcBef>
                <a:spcPts val="480"/>
              </a:spcBef>
              <a:buNone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Drawing </a:t>
            </a:r>
            <a:r>
              <a:rPr lang="en-US" sz="3200" i="1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useful</a:t>
            </a: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conclusions from data using computation</a:t>
            </a:r>
          </a:p>
          <a:p>
            <a:pPr marL="457200" lvl="0" indent="-368300">
              <a:spcBef>
                <a:spcPts val="480"/>
              </a:spcBef>
              <a:buSzPts val="2200"/>
              <a:buChar char="●"/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Exploration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Identifying patterns in information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Uses </a:t>
            </a:r>
            <a:r>
              <a:rPr lang="en-US" sz="3200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visualizations</a:t>
            </a:r>
          </a:p>
          <a:p>
            <a:pPr marL="457200" lvl="0" indent="-368300">
              <a:spcBef>
                <a:spcPts val="0"/>
              </a:spcBef>
              <a:buSzPts val="2200"/>
              <a:buChar char="●"/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Inference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Quantifying whether those patterns are reliable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Uses </a:t>
            </a:r>
            <a:r>
              <a:rPr lang="en-US" sz="3200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randomization</a:t>
            </a:r>
          </a:p>
          <a:p>
            <a:pPr marL="457200" lvl="0" indent="-368300">
              <a:spcBef>
                <a:spcPts val="0"/>
              </a:spcBef>
              <a:buSzPts val="2200"/>
              <a:buChar char="●"/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Prediction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Making informed guesses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Uses </a:t>
            </a:r>
            <a:r>
              <a:rPr lang="en-US" sz="3200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45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A9122-E168-6348-B8EA-B9CBE7C3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58E62-B14D-394D-A805-C58A3B8AA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Courier" pitchFamily="2" charset="0"/>
                <a:hlinkClick r:id="rId2"/>
              </a:rPr>
              <a:t>https://</a:t>
            </a:r>
            <a:r>
              <a:rPr lang="en-US" sz="2400" dirty="0" err="1">
                <a:latin typeface="Courier" pitchFamily="2" charset="0"/>
                <a:hlinkClick r:id="rId2"/>
              </a:rPr>
              <a:t>www.cs.duke.edu</a:t>
            </a:r>
            <a:r>
              <a:rPr lang="en-US" sz="2400" dirty="0">
                <a:latin typeface="Courier" pitchFamily="2" charset="0"/>
                <a:hlinkClick r:id="rId2"/>
              </a:rPr>
              <a:t>/courses/compsci190/fall18/</a:t>
            </a:r>
            <a:endParaRPr lang="en-US" sz="2400" dirty="0">
              <a:latin typeface="Courier" pitchFamily="2" charset="0"/>
            </a:endParaRPr>
          </a:p>
          <a:p>
            <a:r>
              <a:rPr lang="en-US" dirty="0"/>
              <a:t>Mondays: Active Lecture</a:t>
            </a:r>
          </a:p>
          <a:p>
            <a:r>
              <a:rPr lang="en-US" dirty="0"/>
              <a:t>Wednesdays: Team-Based Learning in Lab</a:t>
            </a:r>
          </a:p>
          <a:p>
            <a:r>
              <a:rPr lang="en-US" dirty="0"/>
              <a:t>Midterm Exams: </a:t>
            </a:r>
            <a:r>
              <a:rPr lang="en-US" b="1" dirty="0"/>
              <a:t>10/3</a:t>
            </a:r>
            <a:r>
              <a:rPr lang="en-US" dirty="0"/>
              <a:t> &amp; </a:t>
            </a:r>
            <a:r>
              <a:rPr lang="en-US" b="1" dirty="0"/>
              <a:t>11/28</a:t>
            </a:r>
          </a:p>
          <a:p>
            <a:r>
              <a:rPr lang="en-US" dirty="0"/>
              <a:t>Weekly Homework: Discuss with your team but submit individually</a:t>
            </a:r>
          </a:p>
          <a:p>
            <a:r>
              <a:rPr lang="en-US" dirty="0"/>
              <a:t>3 Projects: Work in pairs</a:t>
            </a:r>
          </a:p>
          <a:p>
            <a:r>
              <a:rPr lang="en-US" dirty="0"/>
              <a:t>Final Project: Work in pairs – Present on </a:t>
            </a:r>
            <a:r>
              <a:rPr lang="en-US" b="1" dirty="0"/>
              <a:t>12/16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473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037E-E53D-0C4A-8EA1-C2F08F8F8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D0795-9043-6D49-9B45-7A5C11541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Why?</a:t>
            </a:r>
          </a:p>
          <a:p>
            <a:pPr lvl="1"/>
            <a:r>
              <a:rPr lang="en-US" dirty="0"/>
              <a:t>Facilitate collaboration</a:t>
            </a:r>
          </a:p>
          <a:p>
            <a:pPr lvl="1"/>
            <a:r>
              <a:rPr lang="en-US" dirty="0"/>
              <a:t>Problem solving accompanied by group interaction promotes learning</a:t>
            </a:r>
          </a:p>
          <a:p>
            <a:r>
              <a:rPr lang="en-US" dirty="0"/>
              <a:t>Do </a:t>
            </a:r>
            <a:r>
              <a:rPr lang="en-US" dirty="0">
                <a:hlinkClick r:id="rId2"/>
              </a:rPr>
              <a:t>reading</a:t>
            </a:r>
            <a:r>
              <a:rPr lang="en-US" dirty="0"/>
              <a:t> outside of class</a:t>
            </a:r>
          </a:p>
          <a:p>
            <a:r>
              <a:rPr lang="en-US" dirty="0"/>
              <a:t>Readiness Assurance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Individual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Team </a:t>
            </a:r>
          </a:p>
          <a:p>
            <a:r>
              <a:rPr lang="en-US" dirty="0"/>
              <a:t>Application-focused Exercise</a:t>
            </a:r>
          </a:p>
          <a:p>
            <a:r>
              <a:rPr lang="en-US" dirty="0"/>
              <a:t>Beginning of Semester (8/28): Survey &amp; team assignment</a:t>
            </a:r>
          </a:p>
          <a:p>
            <a:r>
              <a:rPr lang="en-US" dirty="0"/>
              <a:t>End of Semester: Peer Evaluation</a:t>
            </a:r>
          </a:p>
        </p:txBody>
      </p:sp>
    </p:spTree>
    <p:extLst>
      <p:ext uri="{BB962C8B-B14F-4D97-AF65-F5344CB8AC3E}">
        <p14:creationId xmlns:p14="http://schemas.microsoft.com/office/powerpoint/2010/main" val="2303235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580B-CCF3-AE40-BB76-AFD9C68A4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you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0DC66-0E77-2A4C-BBE4-E2944F36A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by doing</a:t>
            </a:r>
          </a:p>
          <a:p>
            <a:pPr lvl="1"/>
            <a:r>
              <a:rPr lang="en-US" dirty="0"/>
              <a:t>Learn computing concepts by doing interesting things on data</a:t>
            </a:r>
          </a:p>
          <a:p>
            <a:pPr lvl="1"/>
            <a:r>
              <a:rPr lang="en-US" dirty="0"/>
              <a:t>Learn statistical concepts by observing what’s interesting</a:t>
            </a:r>
          </a:p>
          <a:p>
            <a:pPr lvl="1"/>
            <a:r>
              <a:rPr lang="en-US" dirty="0"/>
              <a:t>Learn domain knowledge just in time</a:t>
            </a:r>
          </a:p>
          <a:p>
            <a:endParaRPr lang="en-US" dirty="0"/>
          </a:p>
          <a:p>
            <a:r>
              <a:rPr lang="en-US" dirty="0"/>
              <a:t>Minimal setup: </a:t>
            </a:r>
            <a:r>
              <a:rPr lang="en-US" dirty="0" err="1"/>
              <a:t>Jupyter</a:t>
            </a:r>
            <a:r>
              <a:rPr lang="en-US" dirty="0"/>
              <a:t> Notebooks (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jupyterhub.cs.duke.edu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334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5D18D-3F54-1346-A581-2D9EFA17D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</a:t>
            </a:r>
            <a:r>
              <a:rPr lang="en-US" dirty="0" err="1"/>
              <a:t>FoDS</a:t>
            </a:r>
            <a:r>
              <a:rPr lang="en-US" dirty="0"/>
              <a:t> the right course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A3EE8-EA8B-5749-A39E-C1F7DD5CC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Yes if:</a:t>
            </a:r>
          </a:p>
          <a:p>
            <a:pPr lvl="1"/>
            <a:r>
              <a:rPr lang="en-US" dirty="0"/>
              <a:t>You’re interested in gaining quantitative (QS) or computational skills.</a:t>
            </a:r>
          </a:p>
          <a:p>
            <a:pPr lvl="1"/>
            <a:r>
              <a:rPr lang="en-US" dirty="0"/>
              <a:t>You want to understand and develop points of view based on the analysis of data as well as </a:t>
            </a:r>
            <a:r>
              <a:rPr lang="en-US" dirty="0" err="1"/>
              <a:t>evaluatearguments</a:t>
            </a:r>
            <a:r>
              <a:rPr lang="en-US" dirty="0"/>
              <a:t> made by others</a:t>
            </a:r>
          </a:p>
          <a:p>
            <a:r>
              <a:rPr lang="en-US" dirty="0"/>
              <a:t>Probably not if:</a:t>
            </a:r>
          </a:p>
          <a:p>
            <a:pPr lvl="1"/>
            <a:r>
              <a:rPr lang="en-US" dirty="0"/>
              <a:t>You’ve already taken a number of computer science and statistics courses. CompSci 216 – Everything Data may be more appropriate?</a:t>
            </a:r>
          </a:p>
          <a:p>
            <a:pPr lvl="1"/>
            <a:r>
              <a:rPr lang="en-US" dirty="0"/>
              <a:t>You’ve already taken Stat 199</a:t>
            </a:r>
          </a:p>
          <a:p>
            <a:pPr lvl="1"/>
            <a:r>
              <a:rPr lang="en-US" dirty="0"/>
              <a:t>Want a course that satisfies an elective requirement for Stats or CompSci</a:t>
            </a:r>
          </a:p>
          <a:p>
            <a:r>
              <a:rPr lang="en-US" dirty="0"/>
              <a:t>Ask me! </a:t>
            </a:r>
          </a:p>
        </p:txBody>
      </p:sp>
    </p:spTree>
    <p:extLst>
      <p:ext uri="{BB962C8B-B14F-4D97-AF65-F5344CB8AC3E}">
        <p14:creationId xmlns:p14="http://schemas.microsoft.com/office/powerpoint/2010/main" val="3468169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EFC3A-C237-424D-A4A0-7AFB55D6D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D5E85-9BC7-9B40-993C-3FE5817CA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dirty="0">
                <a:hlinkClick r:id="rId2"/>
              </a:rPr>
              <a:t>Chapter 1</a:t>
            </a:r>
            <a:r>
              <a:rPr lang="en-US" dirty="0"/>
              <a:t> of </a:t>
            </a:r>
            <a:r>
              <a:rPr lang="en-US" i="1" dirty="0">
                <a:hlinkClick r:id="rId3"/>
              </a:rPr>
              <a:t>Computational and Inferential Thinking</a:t>
            </a:r>
            <a:endParaRPr lang="en-US" i="1" dirty="0"/>
          </a:p>
          <a:p>
            <a:endParaRPr lang="en-US" i="1" dirty="0"/>
          </a:p>
          <a:p>
            <a:r>
              <a:rPr lang="en-US" dirty="0"/>
              <a:t>Complete the team-maker survey (Will be published to website)</a:t>
            </a:r>
          </a:p>
          <a:p>
            <a:endParaRPr lang="en-US" dirty="0"/>
          </a:p>
          <a:p>
            <a:r>
              <a:rPr lang="en-US" dirty="0"/>
              <a:t>Tell a friend</a:t>
            </a:r>
          </a:p>
          <a:p>
            <a:pPr lvl="1"/>
            <a:r>
              <a:rPr lang="en-US" dirty="0"/>
              <a:t>There’s still space!</a:t>
            </a:r>
          </a:p>
        </p:txBody>
      </p:sp>
    </p:spTree>
    <p:extLst>
      <p:ext uri="{BB962C8B-B14F-4D97-AF65-F5344CB8AC3E}">
        <p14:creationId xmlns:p14="http://schemas.microsoft.com/office/powerpoint/2010/main" val="226703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Plan For The Day (PFTD)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Be able to articulate whether </a:t>
            </a:r>
            <a:r>
              <a:rPr lang="en-US" b="0" dirty="0" err="1">
                <a:latin typeface="Helvetica Neue Light"/>
                <a:ea typeface="ＭＳ Ｐゴシック" charset="0"/>
                <a:cs typeface="Helvetica Neue Light"/>
              </a:rPr>
              <a:t>FoDS</a:t>
            </a: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 is the right course for you, in terms of being able to complete it with understanding</a:t>
            </a:r>
          </a:p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Be able to describe what data science is and what the implications are of the work of data scientists</a:t>
            </a:r>
          </a:p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Be able to explain what work is expected: in-class team work,  </a:t>
            </a:r>
            <a:r>
              <a:rPr lang="en-US" dirty="0">
                <a:latin typeface="Helvetica Neue Light"/>
                <a:ea typeface="ＭＳ Ｐゴシック" charset="0"/>
                <a:cs typeface="Helvetica Neue Light"/>
              </a:rPr>
              <a:t>homework</a:t>
            </a: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, projects, and exams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1C50A-A548-314E-A0B9-6004DAD6FBA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25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D0A05-83AD-474B-9578-F3364511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9B130-A76A-6E4D-A67A-B9DCA12E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Adaption of Data 8 </a:t>
            </a:r>
          </a:p>
          <a:p>
            <a:pPr lvl="1"/>
            <a:r>
              <a:rPr lang="en-US" dirty="0"/>
              <a:t>Ani Adhikari, John </a:t>
            </a:r>
            <a:r>
              <a:rPr lang="en-US" dirty="0" err="1"/>
              <a:t>DeNero</a:t>
            </a:r>
            <a:r>
              <a:rPr lang="en-US" dirty="0"/>
              <a:t>, and David Wagner + a lot of staff at the University of California, Berkeley. </a:t>
            </a:r>
          </a:p>
          <a:p>
            <a:pPr lvl="1"/>
            <a:r>
              <a:rPr lang="en-US" dirty="0"/>
              <a:t>Materials used with permission</a:t>
            </a:r>
          </a:p>
          <a:p>
            <a:r>
              <a:rPr lang="en-US" dirty="0"/>
              <a:t>NAS Report on Envisioning the Data Science Discipline</a:t>
            </a:r>
          </a:p>
          <a:p>
            <a:r>
              <a:rPr lang="en-US" dirty="0"/>
              <a:t>Slides from Data Science in the 21st Century at CRA Snowbird 2016</a:t>
            </a:r>
          </a:p>
          <a:p>
            <a:r>
              <a:rPr lang="en-US" dirty="0">
                <a:effectLst/>
              </a:rPr>
              <a:t>Thanks to Mine </a:t>
            </a:r>
            <a:r>
              <a:rPr lang="en-US" dirty="0" err="1">
                <a:effectLst/>
              </a:rPr>
              <a:t>Cetinkaya-Rundel</a:t>
            </a:r>
            <a:r>
              <a:rPr lang="en-US" dirty="0">
                <a:effectLst/>
              </a:rPr>
              <a:t>, Kristin Stephens-Martinez, Max Bartlett, &amp; Jose San-Martin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07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Who am I?</a:t>
            </a:r>
          </a:p>
        </p:txBody>
      </p:sp>
      <p:pic>
        <p:nvPicPr>
          <p:cNvPr id="10244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93993" y="3897064"/>
            <a:ext cx="18288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Content Placeholder 6" descr="lecture-pic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3" r="-5166"/>
          <a:stretch/>
        </p:blipFill>
        <p:spPr>
          <a:xfrm>
            <a:off x="1688754" y="1315260"/>
            <a:ext cx="4574289" cy="2249424"/>
          </a:xfrm>
          <a:prstGeom prst="rect">
            <a:avLst/>
          </a:prstGeom>
        </p:spPr>
      </p:pic>
      <p:pic>
        <p:nvPicPr>
          <p:cNvPr id="8" name="Picture 7" descr="head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964" y="3970180"/>
            <a:ext cx="2212848" cy="2743236"/>
          </a:xfrm>
          <a:prstGeom prst="rect">
            <a:avLst/>
          </a:prstGeom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656D7B03-A4C4-E242-A668-6016BA9A5BA5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355" y="723514"/>
            <a:ext cx="5441277" cy="3007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4D2056-E84F-3F48-A345-3E6473A659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4078224"/>
            <a:ext cx="3792583" cy="19911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D243DD-9310-3E41-A1D7-CAB4A7C3B870}"/>
              </a:ext>
            </a:extLst>
          </p:cNvPr>
          <p:cNvSpPr txBox="1"/>
          <p:nvPr/>
        </p:nvSpPr>
        <p:spPr>
          <a:xfrm>
            <a:off x="2518873" y="2640912"/>
            <a:ext cx="7589520" cy="13542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Who are you?</a:t>
            </a:r>
          </a:p>
          <a:p>
            <a:pPr algn="ctr"/>
            <a:r>
              <a:rPr lang="en-US" sz="3200" dirty="0">
                <a:latin typeface="Courier" pitchFamily="2" charset="0"/>
                <a:ea typeface="Helvetica Neue Thin" panose="020B0403020202020204" pitchFamily="34" charset="0"/>
                <a:hlinkClick r:id="rId8"/>
              </a:rPr>
              <a:t>http://</a:t>
            </a:r>
            <a:r>
              <a:rPr lang="en-US" sz="3200" dirty="0" err="1">
                <a:latin typeface="Courier" pitchFamily="2" charset="0"/>
                <a:ea typeface="Helvetica Neue Thin" panose="020B0403020202020204" pitchFamily="34" charset="0"/>
                <a:hlinkClick r:id="rId8"/>
              </a:rPr>
              <a:t>bit.ly</a:t>
            </a:r>
            <a:r>
              <a:rPr lang="en-US" sz="3200" dirty="0">
                <a:latin typeface="Courier" pitchFamily="2" charset="0"/>
                <a:ea typeface="Helvetica Neue Thin" panose="020B0403020202020204" pitchFamily="34" charset="0"/>
                <a:hlinkClick r:id="rId8"/>
              </a:rPr>
              <a:t>/FoDS-f18-0827-0</a:t>
            </a:r>
            <a:endParaRPr lang="en-US" sz="3200" dirty="0">
              <a:latin typeface="Courier" pitchFamily="2" charset="0"/>
              <a:ea typeface="Helvetica Neue Thin" panose="020B0403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14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</p:cBhvr>
                                      <p:by x="175000" y="1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 dirty="0"/>
              <a:t>From the ACM Taskforce on Data Science Curricula</a:t>
            </a:r>
          </a:p>
          <a:p>
            <a:endParaRPr lang="en-US" sz="2000" dirty="0"/>
          </a:p>
          <a:p>
            <a:r>
              <a:rPr lang="en-US" sz="2000" dirty="0"/>
              <a:t>Draws from many different disciplines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ata Science Venn Diagram.pdf">
            <a:extLst>
              <a:ext uri="{FF2B5EF4-FFF2-40B4-BE49-F238E27FC236}">
                <a16:creationId xmlns:a16="http://schemas.microsoft.com/office/drawing/2014/main" id="{889611CC-2B79-904B-9984-80C2F74F9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487" y="965595"/>
            <a:ext cx="5416499" cy="477359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25385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CA00C-5B8B-1649-AFE5-7C1ADDB40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68" y="439737"/>
            <a:ext cx="10515600" cy="1325563"/>
          </a:xfrm>
        </p:spPr>
        <p:txBody>
          <a:bodyPr/>
          <a:lstStyle/>
          <a:p>
            <a:r>
              <a:rPr lang="en-US" dirty="0"/>
              <a:t>Applications of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AD450-F319-EA49-9EF6-967263AD3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Medicine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</a:t>
            </a:r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Melanoma detection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[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Codella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et al 2017] </a:t>
            </a:r>
          </a:p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Business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Smart Cities: 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5BBB39-3AFF-DE43-970F-970C81349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54766"/>
            <a:ext cx="6094173" cy="25465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948D0A-DB63-5842-93F7-B5EB53649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415" y="2893511"/>
            <a:ext cx="853249" cy="8532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00BD9C-C903-3640-BF0B-F99223CD2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1113" y="2943789"/>
            <a:ext cx="2324887" cy="8545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6FD833-CA2C-2044-8B96-720B740DF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6593" y="4546774"/>
            <a:ext cx="2222500" cy="1397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057D14-AE21-494D-8576-B47843DE2F6D}"/>
              </a:ext>
            </a:extLst>
          </p:cNvPr>
          <p:cNvSpPr txBox="1"/>
          <p:nvPr/>
        </p:nvSpPr>
        <p:spPr>
          <a:xfrm>
            <a:off x="2262840" y="4724500"/>
            <a:ext cx="8609376" cy="13542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What applications of data science interest you?</a:t>
            </a:r>
          </a:p>
          <a:p>
            <a:pPr algn="ctr"/>
            <a:r>
              <a:rPr lang="en-US" sz="3200" dirty="0">
                <a:latin typeface="Courier" pitchFamily="2" charset="0"/>
                <a:ea typeface="Helvetica Neue Thin" panose="020B0403020202020204" pitchFamily="34" charset="0"/>
                <a:hlinkClick r:id="rId6"/>
              </a:rPr>
              <a:t>http://bit.ly/FoDS-f18-0827-1</a:t>
            </a:r>
            <a:endParaRPr lang="en-US" sz="3200" dirty="0">
              <a:latin typeface="Courier" pitchFamily="2" charset="0"/>
              <a:ea typeface="Helvetica Neue Thin" panose="020B0403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6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sz="3700"/>
              <a:t>What does a data scientist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 dirty="0"/>
              <a:t>From Peter </a:t>
            </a:r>
            <a:r>
              <a:rPr lang="en-US" sz="2000" dirty="0" err="1"/>
              <a:t>Skomoroch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>
                <a:hlinkClick r:id="rId2"/>
              </a:rPr>
              <a:t>The Best Job in America for the past three years?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>
                <a:hlinkClick r:id="rId3"/>
              </a:rPr>
              <a:t>A global shortage in data scientists?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Lots of buzz and buzzwords?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6AF4C0-9BEA-154E-AF27-E20EF7A7F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8319" y="1244627"/>
            <a:ext cx="5614835" cy="421552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64769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C198-1592-AD40-A7A2-43CF62EC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&amp; Social Implications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6A827-0DCE-9441-9B15-6771D2670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Fairness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Consider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equity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and avoid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bias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that may be inherent in data sets</a:t>
            </a:r>
          </a:p>
          <a:p>
            <a:pPr lvl="1"/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Example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Sentencing practices for criminal justice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Validity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Data set should contain accurate and relevant information. Context matters!</a:t>
            </a:r>
          </a:p>
          <a:p>
            <a:pPr lvl="1"/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Example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Survivor bias in analyzing STEM degree production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Data confidence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Don’t draw stronger-than-appropriate conclusions</a:t>
            </a:r>
          </a:p>
          <a:p>
            <a:pPr lvl="1"/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Example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Stock market predictions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Privacy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Must be good stewards of data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Consider how data is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collected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and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analyzed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954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51618-64BD-AA44-9AFC-6E118B897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Latanya Sweeney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F62DC-D665-754C-BC98-D13544DA2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CD0FFF4-F07C-744F-95FD-B7E4D9DAA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8" b="6068"/>
          <a:stretch>
            <a:fillRect/>
          </a:stretch>
        </p:blipFill>
        <p:spPr>
          <a:xfrm>
            <a:off x="9034540" y="1804162"/>
            <a:ext cx="2426448" cy="2863909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4FEAD7-82F1-9548-BC1C-7941F64EB7DC}"/>
              </a:ext>
            </a:extLst>
          </p:cNvPr>
          <p:cNvSpPr txBox="1">
            <a:spLocks/>
          </p:cNvSpPr>
          <p:nvPr/>
        </p:nvSpPr>
        <p:spPr bwMode="auto">
          <a:xfrm>
            <a:off x="945388" y="1853057"/>
            <a:ext cx="7137908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Prof. Government and Technology @ Harvard</a:t>
            </a: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Former CTO of the FTC</a:t>
            </a:r>
          </a:p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0"/>
              <a:buNone/>
            </a:pPr>
            <a:r>
              <a:rPr lang="en-US" sz="2000" dirty="0">
                <a:solidFill>
                  <a:srgbClr val="00279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I am a computer scientist with a long history of weaving technology and policy together to remove stakeholder barriers to technology adoption. My focus is on "computational policy" and I term myself a "computer (cross) policy" scientist. I have enjoyed success at creating technology that weaves with policy to resolve real-world technology-privacy clashes.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CB73DCED-0187-5942-AB71-A008A56BC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362" y="4816301"/>
            <a:ext cx="2534463" cy="189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F0C068-8F2A-A948-BDAE-81CD937F80E6}"/>
              </a:ext>
            </a:extLst>
          </p:cNvPr>
          <p:cNvSpPr txBox="1">
            <a:spLocks/>
          </p:cNvSpPr>
          <p:nvPr/>
        </p:nvSpPr>
        <p:spPr bwMode="auto">
          <a:xfrm>
            <a:off x="4954016" y="4816301"/>
            <a:ext cx="5881624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0"/>
              <a:buNone/>
            </a:pPr>
            <a:r>
              <a:rPr lang="en-US" sz="2000" b="1" dirty="0">
                <a:solidFill>
                  <a:srgbClr val="00279F"/>
                </a:solidFill>
                <a:latin typeface="Book Antiqua" charset="0"/>
                <a:ea typeface="MS PGothic" charset="0"/>
                <a:cs typeface="MS PGothic" charset="0"/>
                <a:hlinkClick r:id="rId4"/>
              </a:rPr>
              <a:t>http://latanyasweeney.org/</a:t>
            </a:r>
            <a:endParaRPr lang="en-US" sz="2000" b="1" dirty="0">
              <a:solidFill>
                <a:srgbClr val="00279F"/>
              </a:solidFill>
              <a:latin typeface="Book Antiqua" charset="0"/>
              <a:ea typeface="MS PGothic" charset="0"/>
              <a:cs typeface="MS PGothic" charset="0"/>
            </a:endParaRP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i="1" dirty="0">
                <a:latin typeface="Times New Roman" panose="02020603050405020304" pitchFamily="18" charset="0"/>
                <a:ea typeface="Helvetica Neue Light" panose="02000403000000020004" pitchFamily="2" charset="0"/>
                <a:cs typeface="Times New Roman" panose="02020603050405020304" pitchFamily="18" charset="0"/>
              </a:rPr>
              <a:t>k</a:t>
            </a: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-Anonymity: each subject cannot be distinguished from at least </a:t>
            </a:r>
            <a:r>
              <a:rPr lang="en-US" sz="2000" i="1" dirty="0">
                <a:latin typeface="Times New Roman" panose="02020603050405020304" pitchFamily="18" charset="0"/>
                <a:ea typeface="Helvetica Neue Light" panose="02000403000000020004" pitchFamily="2" charset="0"/>
                <a:cs typeface="Times New Roman" panose="02020603050405020304" pitchFamily="18" charset="0"/>
              </a:rPr>
              <a:t>k</a:t>
            </a: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-1 others</a:t>
            </a: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Identify 87% of US population using (</a:t>
            </a:r>
            <a:r>
              <a:rPr lang="en-US" sz="20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dob,zip,gender</a:t>
            </a: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36284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753</Words>
  <Application>Microsoft Macintosh PowerPoint</Application>
  <PresentationFormat>Widescreen</PresentationFormat>
  <Paragraphs>118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0" baseType="lpstr">
      <vt:lpstr>MS PGothic</vt:lpstr>
      <vt:lpstr>MS PGothic</vt:lpstr>
      <vt:lpstr>Arial</vt:lpstr>
      <vt:lpstr>Book Antiqua</vt:lpstr>
      <vt:lpstr>Calibri</vt:lpstr>
      <vt:lpstr>Calibri Light</vt:lpstr>
      <vt:lpstr>Courier</vt:lpstr>
      <vt:lpstr>Helvetica Neue</vt:lpstr>
      <vt:lpstr>Helvetica Neue Light</vt:lpstr>
      <vt:lpstr>Helvetica Neue Medium</vt:lpstr>
      <vt:lpstr>Helvetica Neue Thin</vt:lpstr>
      <vt:lpstr>Lucida Calligraphy</vt:lpstr>
      <vt:lpstr>Monotype Sorts</vt:lpstr>
      <vt:lpstr>Times New Roman</vt:lpstr>
      <vt:lpstr>Office Theme</vt:lpstr>
      <vt:lpstr>Welcome to  CompSci 190: Foundations of Data Science</vt:lpstr>
      <vt:lpstr>Plan For The Day (PFTD)</vt:lpstr>
      <vt:lpstr>Acknowledgements</vt:lpstr>
      <vt:lpstr>Who am I?</vt:lpstr>
      <vt:lpstr>What is Data Science?</vt:lpstr>
      <vt:lpstr>Applications of Data Science</vt:lpstr>
      <vt:lpstr>What does a data scientist do?</vt:lpstr>
      <vt:lpstr>Ethical &amp; Social Implications of Data</vt:lpstr>
      <vt:lpstr>Latanya Sweeney</vt:lpstr>
      <vt:lpstr>What is Foundations of Data Science?</vt:lpstr>
      <vt:lpstr>Course Details</vt:lpstr>
      <vt:lpstr>Team-Based Learning</vt:lpstr>
      <vt:lpstr>How will you learn?</vt:lpstr>
      <vt:lpstr>Is FoDS the right course for you?</vt:lpstr>
      <vt:lpstr>What’s next?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 CompSci 190: Foundations of Data Science</dc:title>
  <dc:creator>Jeffrey Forbes, Ph.D.</dc:creator>
  <cp:lastModifiedBy>Jeffrey Forbes, Ph.D.</cp:lastModifiedBy>
  <cp:revision>22</cp:revision>
  <cp:lastPrinted>2018-08-27T18:28:53Z</cp:lastPrinted>
  <dcterms:created xsi:type="dcterms:W3CDTF">2018-08-27T13:50:04Z</dcterms:created>
  <dcterms:modified xsi:type="dcterms:W3CDTF">2018-08-27T18:30:30Z</dcterms:modified>
</cp:coreProperties>
</file>

<file path=docProps/thumbnail.jpeg>
</file>